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08"/>
  </p:notesMasterIdLst>
  <p:handoutMasterIdLst>
    <p:handoutMasterId r:id="rId109"/>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700" r:id="rId27"/>
    <p:sldId id="1701" r:id="rId28"/>
    <p:sldId id="1658" r:id="rId29"/>
    <p:sldId id="1698" r:id="rId30"/>
    <p:sldId id="948" r:id="rId31"/>
    <p:sldId id="793" r:id="rId32"/>
    <p:sldId id="990" r:id="rId33"/>
    <p:sldId id="984" r:id="rId34"/>
    <p:sldId id="985" r:id="rId35"/>
    <p:sldId id="986" r:id="rId36"/>
    <p:sldId id="987" r:id="rId37"/>
    <p:sldId id="988" r:id="rId38"/>
    <p:sldId id="1673" r:id="rId39"/>
    <p:sldId id="1842" r:id="rId40"/>
    <p:sldId id="422" r:id="rId41"/>
    <p:sldId id="872" r:id="rId42"/>
    <p:sldId id="1689" r:id="rId43"/>
    <p:sldId id="1001" r:id="rId44"/>
    <p:sldId id="1003" r:id="rId45"/>
    <p:sldId id="1004" r:id="rId46"/>
    <p:sldId id="1005" r:id="rId47"/>
    <p:sldId id="1009" r:id="rId48"/>
    <p:sldId id="1002" r:id="rId49"/>
    <p:sldId id="949" r:id="rId50"/>
    <p:sldId id="999" r:id="rId51"/>
    <p:sldId id="1674" r:id="rId52"/>
    <p:sldId id="1059" r:id="rId53"/>
    <p:sldId id="1656" r:id="rId54"/>
    <p:sldId id="1045" r:id="rId55"/>
    <p:sldId id="1659" r:id="rId56"/>
    <p:sldId id="1018" r:id="rId57"/>
    <p:sldId id="1020" r:id="rId58"/>
    <p:sldId id="1015" r:id="rId59"/>
    <p:sldId id="1016" r:id="rId60"/>
    <p:sldId id="1017" r:id="rId61"/>
    <p:sldId id="1677" r:id="rId62"/>
    <p:sldId id="1688" r:id="rId63"/>
    <p:sldId id="1675" r:id="rId64"/>
    <p:sldId id="1671" r:id="rId65"/>
    <p:sldId id="1647" r:id="rId66"/>
    <p:sldId id="1678" r:id="rId67"/>
    <p:sldId id="1679" r:id="rId68"/>
    <p:sldId id="1680" r:id="rId69"/>
    <p:sldId id="1681" r:id="rId70"/>
    <p:sldId id="1683" r:id="rId71"/>
    <p:sldId id="1684" r:id="rId72"/>
    <p:sldId id="1685" r:id="rId73"/>
    <p:sldId id="1648" r:id="rId74"/>
    <p:sldId id="1703" r:id="rId75"/>
    <p:sldId id="1686" r:id="rId76"/>
    <p:sldId id="950" r:id="rId77"/>
    <p:sldId id="933" r:id="rId78"/>
    <p:sldId id="934" r:id="rId79"/>
    <p:sldId id="951" r:id="rId80"/>
    <p:sldId id="822" r:id="rId81"/>
    <p:sldId id="1687" r:id="rId82"/>
    <p:sldId id="1049" r:id="rId83"/>
    <p:sldId id="981" r:id="rId84"/>
    <p:sldId id="1047" r:id="rId85"/>
    <p:sldId id="1645" r:id="rId86"/>
    <p:sldId id="995" r:id="rId87"/>
    <p:sldId id="1660" r:id="rId88"/>
    <p:sldId id="1843" r:id="rId89"/>
    <p:sldId id="1064" r:id="rId90"/>
    <p:sldId id="928" r:id="rId91"/>
    <p:sldId id="972" r:id="rId92"/>
    <p:sldId id="379" r:id="rId93"/>
    <p:sldId id="992" r:id="rId94"/>
    <p:sldId id="1642" r:id="rId95"/>
    <p:sldId id="1649" r:id="rId96"/>
    <p:sldId id="1643" r:id="rId97"/>
    <p:sldId id="1032" r:id="rId98"/>
    <p:sldId id="1699" r:id="rId99"/>
    <p:sldId id="903" r:id="rId100"/>
    <p:sldId id="1053" r:id="rId101"/>
    <p:sldId id="411" r:id="rId102"/>
    <p:sldId id="1665" r:id="rId103"/>
    <p:sldId id="989" r:id="rId104"/>
    <p:sldId id="994" r:id="rId105"/>
    <p:sldId id="979" r:id="rId106"/>
    <p:sldId id="256" r:id="rId10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 id="988"/>
            <p14:sldId id="1673"/>
            <p14:sldId id="1842"/>
            <p14:sldId id="422"/>
          </p14:sldIdLst>
        </p14:section>
        <p14:section name="Accounting" id="{FD74824F-5D0A-4FAC-83BE-88274C7A15E5}">
          <p14:sldIdLst>
            <p14:sldId id="872"/>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703"/>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843"/>
            <p14:sldId id="1064"/>
            <p14:sldId id="928"/>
            <p14:sldId id="972"/>
            <p14:sldId id="379"/>
            <p14:sldId id="992"/>
            <p14:sldId id="1642"/>
            <p14:sldId id="1649"/>
            <p14:sldId id="1643"/>
          </p14:sldIdLst>
        </p14:section>
        <p14:section name="Debugging Queue" id="{3A9F716D-4419-4951-BE1D-A5769C80AD38}">
          <p14:sldIdLst>
            <p14:sldId id="1032"/>
            <p14:sldId id="1699"/>
          </p14:sldIdLst>
        </p14:section>
        <p14:section name="Singularity Container" id="{19CE03D8-0ABC-498A-BCFC-7D65B0EA7670}">
          <p14:sldIdLst>
            <p14:sldId id="903"/>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22" autoAdjust="0"/>
  </p:normalViewPr>
  <p:slideViewPr>
    <p:cSldViewPr snapToObjects="1" showGuides="1">
      <p:cViewPr varScale="1">
        <p:scale>
          <a:sx n="66" d="100"/>
          <a:sy n="66" d="100"/>
        </p:scale>
        <p:origin x="72" y="162"/>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theme" Target="theme/theme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notesMaster" Target="notesMasters/notesMaster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handoutMaster" Target="handoutMasters/handoutMaster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commentAuthors" Target="commentAuthor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29/09/2025</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29/09/2025</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23</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ED74-004A-986A-68EB-D55CADD61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889EB-4207-B2FB-72E0-A4909AE29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59F6F-A2CC-BC9F-3131-F6609BC2E935}"/>
              </a:ext>
            </a:extLst>
          </p:cNvPr>
          <p:cNvSpPr>
            <a:spLocks noGrp="1"/>
          </p:cNvSpPr>
          <p:nvPr>
            <p:ph type="body" idx="1"/>
          </p:nvPr>
        </p:nvSpPr>
        <p:spPr/>
        <p:txBody>
          <a:bodyPr/>
          <a:lstStyle/>
          <a:p>
            <a:r>
              <a:rPr lang="en-US" b="1">
                <a:solidFill>
                  <a:srgbClr val="569CD6"/>
                </a:solidFill>
                <a:effectLst/>
                <a:latin typeface="Consolas" panose="020B0609020204030204" pitchFamily="49" charset="0"/>
              </a:rPr>
              <a:t>How can ManGO help your research?</a:t>
            </a:r>
            <a:endParaRPr lang="en-US" b="0">
              <a:solidFill>
                <a:srgbClr val="D4D4D4"/>
              </a:solidFill>
              <a:effectLst/>
              <a:latin typeface="Consolas" panose="020B0609020204030204" pitchFamily="49" charset="0"/>
            </a:endParaRPr>
          </a:p>
          <a:p>
            <a:br>
              <a:rPr lang="en-US" b="0">
                <a:solidFill>
                  <a:srgbClr val="D4D4D4"/>
                </a:solidFill>
                <a:effectLst/>
                <a:latin typeface="Consolas" panose="020B0609020204030204" pitchFamily="49" charset="0"/>
              </a:rPr>
            </a:br>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Centralization of your data</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Consistent, usable description of your data</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Organization of permissions</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Automation</a:t>
            </a:r>
          </a:p>
          <a:p>
            <a:endParaRPr lang="nl-BE" baseline="0">
              <a:sym typeface="Wingdings" panose="05000000000000000000" pitchFamily="2" charset="2"/>
            </a:endParaRPr>
          </a:p>
        </p:txBody>
      </p:sp>
      <p:sp>
        <p:nvSpPr>
          <p:cNvPr id="4" name="Slide Number Placeholder 3">
            <a:extLst>
              <a:ext uri="{FF2B5EF4-FFF2-40B4-BE49-F238E27FC236}">
                <a16:creationId xmlns:a16="http://schemas.microsoft.com/office/drawing/2014/main" id="{1087392F-882C-3372-C79D-E4F979ACF278}"/>
              </a:ext>
            </a:extLst>
          </p:cNvPr>
          <p:cNvSpPr>
            <a:spLocks noGrp="1"/>
          </p:cNvSpPr>
          <p:nvPr>
            <p:ph type="sldNum" sz="quarter" idx="10"/>
          </p:nvPr>
        </p:nvSpPr>
        <p:spPr/>
        <p:txBody>
          <a:bodyPr/>
          <a:lstStyle/>
          <a:p>
            <a:fld id="{1792FB45-5863-49D1-8926-D42AE452AB79}" type="slidenum">
              <a:rPr lang="en-US" smtClean="0"/>
              <a:t>33</a:t>
            </a:fld>
            <a:endParaRPr lang="en-US"/>
          </a:p>
        </p:txBody>
      </p:sp>
    </p:spTree>
    <p:extLst>
      <p:ext uri="{BB962C8B-B14F-4D97-AF65-F5344CB8AC3E}">
        <p14:creationId xmlns:p14="http://schemas.microsoft.com/office/powerpoint/2010/main" val="132974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42</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46</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47</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49</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57</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69</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72</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82</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93</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94</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95</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96</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97</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9/29/2025</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9/29/2025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9/29/2025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9/29/2025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9/29/2025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9/29/2025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jbex.github.io/Training-sessions/code_of_conduct.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vscentrum.be/globus/index.html" TargetMode="External"/><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67.svg"/><Relationship Id="rId2" Type="http://schemas.openxmlformats.org/officeDocument/2006/relationships/image" Target="../media/image57.png"/><Relationship Id="rId16" Type="http://schemas.openxmlformats.org/officeDocument/2006/relationships/hyperlink" Target="https://icts.kuleuven.be/wijzers-beheer/en/Storagewijzer" TargetMode="Externa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svg"/><Relationship Id="rId15" Type="http://schemas.openxmlformats.org/officeDocument/2006/relationships/hyperlink" Target="https://icts.kuleuven.be/sc/english/storage/coldstorage" TargetMode="External"/><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9.svg"/></Relationships>
</file>

<file path=ppt/slides/_rels/slide3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64.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63.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88.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90.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2.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91.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hyperlink" Target="https://ondemand.hpc.kuleuven.b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hyperlink" Target="https://docs.vscentrum.be/compute/portal/ondemand/jupyterlab.html#jupyterlab"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7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7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26.png"/><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hyperlink" Target="https://atools.readthedocs.io/en/latest/" TargetMode="External"/><Relationship Id="rId4" Type="http://schemas.openxmlformats.org/officeDocument/2006/relationships/hyperlink" Target="https://github.com/gjbex/Workflows-for-HPC"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Introduction</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690702"/>
            </a:xfrm>
            <a:prstGeom prst="rect">
              <a:avLst/>
            </a:prstGeom>
            <a:noFill/>
          </p:spPr>
          <p:txBody>
            <a:bodyPr wrap="square" rtlCol="0">
              <a:spAutoFit/>
            </a:bodyPr>
            <a:lstStyle/>
            <a:p>
              <a:pPr algn="ctr"/>
              <a:r>
                <a:rPr lang="en-US" b="1" dirty="0"/>
                <a:t>Genius </a:t>
              </a:r>
              <a:r>
                <a:rPr lang="en-US" sz="1400" dirty="0"/>
                <a:t>(since 2018-2026)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033552203"/>
              </p:ext>
            </p:extLst>
          </p:nvPr>
        </p:nvGraphicFramePr>
        <p:xfrm>
          <a:off x="1127448" y="908720"/>
          <a:ext cx="10081121" cy="3898067"/>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4">
                  <a:extLst>
                    <a:ext uri="{9D8B030D-6E8A-4147-A177-3AD203B41FA5}">
                      <a16:colId xmlns:a16="http://schemas.microsoft.com/office/drawing/2014/main" val="44479686"/>
                    </a:ext>
                  </a:extLst>
                </a:gridCol>
                <a:gridCol w="1127916">
                  <a:extLst>
                    <a:ext uri="{9D8B030D-6E8A-4147-A177-3AD203B41FA5}">
                      <a16:colId xmlns:a16="http://schemas.microsoft.com/office/drawing/2014/main" val="2291407436"/>
                    </a:ext>
                  </a:extLst>
                </a:gridCol>
                <a:gridCol w="1597735">
                  <a:extLst>
                    <a:ext uri="{9D8B030D-6E8A-4147-A177-3AD203B41FA5}">
                      <a16:colId xmlns:a16="http://schemas.microsoft.com/office/drawing/2014/main" val="4190090989"/>
                    </a:ext>
                  </a:extLst>
                </a:gridCol>
                <a:gridCol w="1654324">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1127448" y="5005393"/>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400054"/>
            <a:ext cx="4825752" cy="235449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conform </a:t>
            </a:r>
            <a:r>
              <a:rPr lang="nl-BE" sz="2100" dirty="0" err="1"/>
              <a:t>to</a:t>
            </a:r>
            <a:r>
              <a:rPr lang="nl-BE" sz="2100" dirty="0"/>
              <a:t> </a:t>
            </a:r>
            <a:r>
              <a:rPr lang="nl-BE" sz="2100" dirty="0" err="1"/>
              <a:t>the</a:t>
            </a:r>
            <a:r>
              <a:rPr lang="nl-BE" sz="2100" dirty="0"/>
              <a:t> </a:t>
            </a:r>
            <a:r>
              <a:rPr lang="nl-BE" sz="2100" dirty="0">
                <a:hlinkClick r:id="rId4"/>
              </a:rPr>
              <a:t>VSC </a:t>
            </a:r>
            <a:r>
              <a:rPr lang="nl-BE" sz="2100" dirty="0" err="1">
                <a:hlinkClick r:id="rId4"/>
              </a:rPr>
              <a:t>trainings</a:t>
            </a:r>
            <a:r>
              <a:rPr lang="nl-BE" sz="2100" dirty="0">
                <a:hlinkClick r:id="rId4"/>
              </a:rPr>
              <a:t> code of </a:t>
            </a:r>
            <a:r>
              <a:rPr lang="nl-BE" sz="2100" dirty="0" err="1">
                <a:hlinkClick r:id="rId4"/>
              </a:rPr>
              <a:t>conduct</a:t>
            </a:r>
            <a:r>
              <a:rPr lang="nl-BE" sz="2100" dirty="0"/>
              <a: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235924501"/>
              </p:ext>
            </p:extLst>
          </p:nvPr>
        </p:nvGraphicFramePr>
        <p:xfrm>
          <a:off x="1127449"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1127449"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23</a:t>
            </a:fld>
            <a:endParaRPr lang="en-US"/>
          </a:p>
        </p:txBody>
      </p:sp>
    </p:spTree>
    <p:extLst>
      <p:ext uri="{BB962C8B-B14F-4D97-AF65-F5344CB8AC3E}">
        <p14:creationId xmlns:p14="http://schemas.microsoft.com/office/powerpoint/2010/main" val="317485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2206936254"/>
              </p:ext>
            </p:extLst>
          </p:nvPr>
        </p:nvGraphicFramePr>
        <p:xfrm>
          <a:off x="5150096" y="188909"/>
          <a:ext cx="5986464" cy="5870072"/>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p>
                      <a:pPr marL="285750" indent="-285750" rtl="0">
                        <a:buFontTx/>
                        <a:buChar char="-"/>
                      </a:pPr>
                      <a:r>
                        <a:rPr lang="en-US" sz="1800" baseline="0" dirty="0"/>
                        <a:t>Avoid folders with &gt;10,000 files</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79389348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71810" y="952737"/>
            <a:ext cx="6168088" cy="3985557"/>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within VSC (permission management)</a:t>
            </a:r>
          </a:p>
          <a:p>
            <a:pPr marL="324000" indent="-324000">
              <a:buClr>
                <a:srgbClr val="DB6C30"/>
              </a:buClr>
              <a:buFont typeface="Wingdings" panose="05000000000000000000" pitchFamily="2" charset="2"/>
              <a:buChar char="q"/>
            </a:pPr>
            <a:r>
              <a:rPr lang="en-US" sz="2200" dirty="0">
                <a:solidFill>
                  <a:schemeClr val="tx2"/>
                </a:solidFill>
              </a:rPr>
              <a:t>Share outside VSC (via </a:t>
            </a:r>
            <a:r>
              <a:rPr lang="en-US" sz="2200" dirty="0">
                <a:solidFill>
                  <a:schemeClr val="tx2"/>
                </a:solidFill>
                <a:hlinkClick r:id="rId3"/>
              </a:rPr>
              <a:t>Globus</a:t>
            </a:r>
            <a:r>
              <a:rPr lang="en-US" sz="2200" dirty="0">
                <a:solidFill>
                  <a:schemeClr val="tx2"/>
                </a:solidFill>
              </a:rPr>
              <a:t>)</a:t>
            </a:r>
          </a:p>
          <a:p>
            <a:pPr marL="324000" indent="-324000">
              <a:buClr>
                <a:srgbClr val="DB6C30"/>
              </a:buClr>
              <a:buFont typeface="Wingdings" panose="05000000000000000000" pitchFamily="2" charset="2"/>
              <a:buChar char="q"/>
            </a:pPr>
            <a:r>
              <a:rPr lang="en-US" sz="2200" dirty="0">
                <a:solidFill>
                  <a:schemeClr val="tx2"/>
                </a:solidFill>
              </a:rPr>
              <a:t>Stage-in/stage-out data workflow</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070ACCA-DC9B-5903-990E-32548801472D}"/>
              </a:ext>
            </a:extLst>
          </p:cNvPr>
          <p:cNvSpPr txBox="1"/>
          <p:nvPr/>
        </p:nvSpPr>
        <p:spPr>
          <a:xfrm>
            <a:off x="9480376" y="3501008"/>
            <a:ext cx="2145778" cy="307777"/>
          </a:xfrm>
          <a:prstGeom prst="rect">
            <a:avLst/>
          </a:prstGeom>
          <a:noFill/>
        </p:spPr>
        <p:txBody>
          <a:bodyPr wrap="square" rtlCol="0">
            <a:spAutoFit/>
          </a:bodyPr>
          <a:lstStyle/>
          <a:p>
            <a:r>
              <a:rPr lang="en-US" sz="1400" b="1" dirty="0"/>
              <a:t>Archived Package</a:t>
            </a:r>
            <a:endParaRPr lang="nl-BE" sz="1400" b="1" dirty="0"/>
          </a:p>
        </p:txBody>
      </p:sp>
      <p:grpSp>
        <p:nvGrpSpPr>
          <p:cNvPr id="3" name="Group 2">
            <a:extLst>
              <a:ext uri="{FF2B5EF4-FFF2-40B4-BE49-F238E27FC236}">
                <a16:creationId xmlns:a16="http://schemas.microsoft.com/office/drawing/2014/main" id="{59CE56E5-5E2C-24BD-EAB5-6870992F6AF0}"/>
              </a:ext>
            </a:extLst>
          </p:cNvPr>
          <p:cNvGrpSpPr/>
          <p:nvPr/>
        </p:nvGrpSpPr>
        <p:grpSpPr>
          <a:xfrm>
            <a:off x="1519921" y="1112915"/>
            <a:ext cx="8570014" cy="3036165"/>
            <a:chOff x="1519921" y="1890656"/>
            <a:chExt cx="8570014" cy="3036165"/>
          </a:xfrm>
        </p:grpSpPr>
        <p:sp>
          <p:nvSpPr>
            <p:cNvPr id="13" name="Arrow: Right 12">
              <a:extLst>
                <a:ext uri="{FF2B5EF4-FFF2-40B4-BE49-F238E27FC236}">
                  <a16:creationId xmlns:a16="http://schemas.microsoft.com/office/drawing/2014/main" id="{A3E287ED-4FD3-D2DF-217E-A9A373039695}"/>
                </a:ext>
              </a:extLst>
            </p:cNvPr>
            <p:cNvSpPr/>
            <p:nvPr/>
          </p:nvSpPr>
          <p:spPr>
            <a:xfrm>
              <a:off x="4472011" y="3977660"/>
              <a:ext cx="2950081" cy="403409"/>
            </a:xfrm>
            <a:prstGeom prst="rightArrow">
              <a:avLst/>
            </a:prstGeom>
            <a:solidFill>
              <a:srgbClr val="1A8C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grpSp>
          <p:nvGrpSpPr>
            <p:cNvPr id="35" name="Group 34">
              <a:extLst>
                <a:ext uri="{FF2B5EF4-FFF2-40B4-BE49-F238E27FC236}">
                  <a16:creationId xmlns:a16="http://schemas.microsoft.com/office/drawing/2014/main" id="{42114AD0-0E3D-5110-3925-0742C1C0938D}"/>
                </a:ext>
              </a:extLst>
            </p:cNvPr>
            <p:cNvGrpSpPr/>
            <p:nvPr/>
          </p:nvGrpSpPr>
          <p:grpSpPr>
            <a:xfrm>
              <a:off x="2024283" y="3601258"/>
              <a:ext cx="2071024" cy="1325563"/>
              <a:chOff x="3954932" y="2484684"/>
              <a:chExt cx="1666599" cy="1011325"/>
            </a:xfrm>
          </p:grpSpPr>
          <p:grpSp>
            <p:nvGrpSpPr>
              <p:cNvPr id="10" name="Group 9">
                <a:extLst>
                  <a:ext uri="{FF2B5EF4-FFF2-40B4-BE49-F238E27FC236}">
                    <a16:creationId xmlns:a16="http://schemas.microsoft.com/office/drawing/2014/main" id="{07D4771B-5AB1-B056-715A-892631550090}"/>
                  </a:ext>
                </a:extLst>
              </p:cNvPr>
              <p:cNvGrpSpPr/>
              <p:nvPr/>
            </p:nvGrpSpPr>
            <p:grpSpPr>
              <a:xfrm>
                <a:off x="3954932" y="2484684"/>
                <a:ext cx="1666599" cy="914400"/>
                <a:chOff x="892161" y="2354980"/>
                <a:chExt cx="1666599" cy="914400"/>
              </a:xfrm>
            </p:grpSpPr>
            <p:pic>
              <p:nvPicPr>
                <p:cNvPr id="11" name="Graphic 10" descr="Folder with solid fill">
                  <a:extLst>
                    <a:ext uri="{FF2B5EF4-FFF2-40B4-BE49-F238E27FC236}">
                      <a16:creationId xmlns:a16="http://schemas.microsoft.com/office/drawing/2014/main" id="{B3552531-BFAD-7D95-980B-06F01095E0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161" y="2354980"/>
                  <a:ext cx="914400" cy="914400"/>
                </a:xfrm>
                <a:prstGeom prst="rect">
                  <a:avLst/>
                </a:prstGeom>
              </p:spPr>
            </p:pic>
            <p:sp>
              <p:nvSpPr>
                <p:cNvPr id="12" name="TextBox 11">
                  <a:extLst>
                    <a:ext uri="{FF2B5EF4-FFF2-40B4-BE49-F238E27FC236}">
                      <a16:creationId xmlns:a16="http://schemas.microsoft.com/office/drawing/2014/main" id="{13D28D7E-0BD5-C7F2-EE92-B0E205C1268F}"/>
                    </a:ext>
                  </a:extLst>
                </p:cNvPr>
                <p:cNvSpPr txBox="1"/>
                <p:nvPr/>
              </p:nvSpPr>
              <p:spPr>
                <a:xfrm>
                  <a:off x="1728083" y="2680678"/>
                  <a:ext cx="830677" cy="307777"/>
                </a:xfrm>
                <a:prstGeom prst="rect">
                  <a:avLst/>
                </a:prstGeom>
                <a:noFill/>
              </p:spPr>
              <p:txBody>
                <a:bodyPr wrap="none" rtlCol="0">
                  <a:spAutoFit/>
                </a:bodyPr>
                <a:lstStyle/>
                <a:p>
                  <a:r>
                    <a:rPr lang="en-US" sz="1400" b="1"/>
                    <a:t>Dataset</a:t>
                  </a:r>
                  <a:endParaRPr lang="nl-BE" sz="1400" b="1"/>
                </a:p>
              </p:txBody>
            </p:sp>
          </p:grpSp>
          <p:pic>
            <p:nvPicPr>
              <p:cNvPr id="14" name="Graphic 13" descr="Tag with solid fill">
                <a:extLst>
                  <a:ext uri="{FF2B5EF4-FFF2-40B4-BE49-F238E27FC236}">
                    <a16:creationId xmlns:a16="http://schemas.microsoft.com/office/drawing/2014/main" id="{D1C5EC38-8DA7-5B5A-96B9-50746921E9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0868" y="2956009"/>
                <a:ext cx="540000" cy="540000"/>
              </a:xfrm>
              <a:prstGeom prst="rect">
                <a:avLst/>
              </a:prstGeom>
            </p:spPr>
          </p:pic>
          <p:pic>
            <p:nvPicPr>
              <p:cNvPr id="15" name="Graphic 14" descr="Document with solid fill">
                <a:extLst>
                  <a:ext uri="{FF2B5EF4-FFF2-40B4-BE49-F238E27FC236}">
                    <a16:creationId xmlns:a16="http://schemas.microsoft.com/office/drawing/2014/main" id="{CAC8779E-4D88-AEFB-7BE7-A583261E4D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0257" y="2797186"/>
                <a:ext cx="360000" cy="360000"/>
              </a:xfrm>
              <a:prstGeom prst="rect">
                <a:avLst/>
              </a:prstGeom>
            </p:spPr>
          </p:pic>
        </p:grpSp>
        <p:pic>
          <p:nvPicPr>
            <p:cNvPr id="16" name="Graphic 15">
              <a:extLst>
                <a:ext uri="{FF2B5EF4-FFF2-40B4-BE49-F238E27FC236}">
                  <a16:creationId xmlns:a16="http://schemas.microsoft.com/office/drawing/2014/main" id="{F13ED2EB-77AD-442A-1AA6-5B76947168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9921" y="2143199"/>
              <a:ext cx="2976040" cy="1198522"/>
            </a:xfrm>
            <a:prstGeom prst="rect">
              <a:avLst/>
            </a:prstGeom>
          </p:spPr>
        </p:pic>
        <p:pic>
          <p:nvPicPr>
            <p:cNvPr id="37" name="Picture 36" descr="A blue and yellow snowflake logo&#10;&#10;AI-generated content may be incorrect.">
              <a:extLst>
                <a:ext uri="{FF2B5EF4-FFF2-40B4-BE49-F238E27FC236}">
                  <a16:creationId xmlns:a16="http://schemas.microsoft.com/office/drawing/2014/main" id="{EBF6589A-252F-E883-BAD7-820D8FBC1CF2}"/>
                </a:ext>
              </a:extLst>
            </p:cNvPr>
            <p:cNvPicPr>
              <a:picLocks noChangeAspect="1"/>
            </p:cNvPicPr>
            <p:nvPr/>
          </p:nvPicPr>
          <p:blipFill>
            <a:blip r:embed="rId10">
              <a:alphaModFix/>
            </a:blip>
            <a:stretch>
              <a:fillRect/>
            </a:stretch>
          </p:blipFill>
          <p:spPr>
            <a:xfrm>
              <a:off x="8175500" y="3560521"/>
              <a:ext cx="1240755" cy="1232016"/>
            </a:xfrm>
            <a:prstGeom prst="rect">
              <a:avLst/>
            </a:prstGeom>
          </p:spPr>
        </p:pic>
        <p:pic>
          <p:nvPicPr>
            <p:cNvPr id="40" name="Graphic 39" descr="User with solid fill">
              <a:extLst>
                <a:ext uri="{FF2B5EF4-FFF2-40B4-BE49-F238E27FC236}">
                  <a16:creationId xmlns:a16="http://schemas.microsoft.com/office/drawing/2014/main" id="{A2156488-E030-57DD-7581-A667992A64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85678" y="1890656"/>
              <a:ext cx="1710602" cy="1710602"/>
            </a:xfrm>
            <a:prstGeom prst="rect">
              <a:avLst/>
            </a:prstGeom>
          </p:spPr>
        </p:pic>
        <p:pic>
          <p:nvPicPr>
            <p:cNvPr id="2" name="Graphic 1">
              <a:extLst>
                <a:ext uri="{FF2B5EF4-FFF2-40B4-BE49-F238E27FC236}">
                  <a16:creationId xmlns:a16="http://schemas.microsoft.com/office/drawing/2014/main" id="{64844DDF-C1F3-9283-8FC5-3F0D323A40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01822" y="2057371"/>
              <a:ext cx="2588113" cy="1370177"/>
            </a:xfrm>
            <a:prstGeom prst="rect">
              <a:avLst/>
            </a:prstGeom>
          </p:spPr>
        </p:pic>
      </p:grpSp>
      <p:sp>
        <p:nvSpPr>
          <p:cNvPr id="5" name="Titel 4">
            <a:extLst>
              <a:ext uri="{FF2B5EF4-FFF2-40B4-BE49-F238E27FC236}">
                <a16:creationId xmlns:a16="http://schemas.microsoft.com/office/drawing/2014/main" id="{843FEF58-9CBE-EC15-167C-8877FE50F767}"/>
              </a:ext>
            </a:extLst>
          </p:cNvPr>
          <p:cNvSpPr>
            <a:spLocks noGrp="1"/>
          </p:cNvSpPr>
          <p:nvPr>
            <p:ph type="title"/>
          </p:nvPr>
        </p:nvSpPr>
        <p:spPr/>
        <p:txBody>
          <a:bodyPr/>
          <a:lstStyle/>
          <a:p>
            <a:r>
              <a:rPr lang="en-US" dirty="0"/>
              <a:t>Extra (KU Leuven) Storages</a:t>
            </a:r>
            <a:endParaRPr lang="nl-BE" dirty="0"/>
          </a:p>
        </p:txBody>
      </p:sp>
      <p:sp>
        <p:nvSpPr>
          <p:cNvPr id="4" name="TextBox 3">
            <a:extLst>
              <a:ext uri="{FF2B5EF4-FFF2-40B4-BE49-F238E27FC236}">
                <a16:creationId xmlns:a16="http://schemas.microsoft.com/office/drawing/2014/main" id="{CB419986-5F6E-EE12-E1DB-874552FA7DB9}"/>
              </a:ext>
            </a:extLst>
          </p:cNvPr>
          <p:cNvSpPr txBox="1"/>
          <p:nvPr/>
        </p:nvSpPr>
        <p:spPr>
          <a:xfrm>
            <a:off x="695400" y="4149080"/>
            <a:ext cx="3776611" cy="1785104"/>
          </a:xfrm>
          <a:prstGeom prst="rect">
            <a:avLst/>
          </a:prstGeom>
          <a:noFill/>
        </p:spPr>
        <p:txBody>
          <a:bodyPr wrap="square" rtlCol="0">
            <a:spAutoFit/>
          </a:bodyPr>
          <a:lstStyle/>
          <a:p>
            <a:pPr marL="285750" indent="-285750">
              <a:buFontTx/>
              <a:buChar char="-"/>
            </a:pPr>
            <a:r>
              <a:rPr lang="en-US" sz="2200" dirty="0"/>
              <a:t>In production phase</a:t>
            </a:r>
          </a:p>
          <a:p>
            <a:pPr marL="285750" indent="-285750">
              <a:buFontTx/>
              <a:buChar char="-"/>
            </a:pPr>
            <a:r>
              <a:rPr lang="en-US" sz="2200" dirty="0"/>
              <a:t>For </a:t>
            </a:r>
            <a:r>
              <a:rPr lang="en-US" sz="2200" b="1" dirty="0"/>
              <a:t>active</a:t>
            </a:r>
            <a:r>
              <a:rPr lang="en-US" sz="2200" dirty="0"/>
              <a:t> data</a:t>
            </a:r>
          </a:p>
          <a:p>
            <a:pPr marL="285750" indent="-285750">
              <a:buFontTx/>
              <a:buChar char="-"/>
            </a:pPr>
            <a:r>
              <a:rPr lang="en-US" sz="2200" dirty="0"/>
              <a:t>Data should stage in/out</a:t>
            </a:r>
          </a:p>
          <a:p>
            <a:pPr marL="285750" indent="-285750">
              <a:buFontTx/>
              <a:buChar char="-"/>
            </a:pPr>
            <a:r>
              <a:rPr lang="en-US" sz="2200" dirty="0"/>
              <a:t>Has backup</a:t>
            </a:r>
          </a:p>
          <a:p>
            <a:pPr marL="285750" indent="-285750">
              <a:buFontTx/>
              <a:buChar char="-"/>
            </a:pPr>
            <a:r>
              <a:rPr lang="en-US" sz="2200" dirty="0"/>
              <a:t>See ICTS service catalog </a:t>
            </a:r>
            <a:endParaRPr lang="nl-BE" sz="2200" dirty="0"/>
          </a:p>
        </p:txBody>
      </p:sp>
      <p:sp>
        <p:nvSpPr>
          <p:cNvPr id="6" name="TextBox 5">
            <a:extLst>
              <a:ext uri="{FF2B5EF4-FFF2-40B4-BE49-F238E27FC236}">
                <a16:creationId xmlns:a16="http://schemas.microsoft.com/office/drawing/2014/main" id="{3F6C36F2-380B-CC13-6ED8-F12F21DABD88}"/>
              </a:ext>
            </a:extLst>
          </p:cNvPr>
          <p:cNvSpPr txBox="1"/>
          <p:nvPr/>
        </p:nvSpPr>
        <p:spPr>
          <a:xfrm>
            <a:off x="7536159" y="4022039"/>
            <a:ext cx="3776611" cy="1785104"/>
          </a:xfrm>
          <a:prstGeom prst="rect">
            <a:avLst/>
          </a:prstGeom>
          <a:noFill/>
        </p:spPr>
        <p:txBody>
          <a:bodyPr wrap="square" rtlCol="0">
            <a:spAutoFit/>
          </a:bodyPr>
          <a:lstStyle/>
          <a:p>
            <a:pPr marL="285750" indent="-285750">
              <a:buFontTx/>
              <a:buChar char="-"/>
            </a:pPr>
            <a:r>
              <a:rPr lang="en-US" sz="2200" dirty="0"/>
              <a:t>In development phase</a:t>
            </a:r>
          </a:p>
          <a:p>
            <a:pPr marL="285750" indent="-285750">
              <a:buFontTx/>
              <a:buChar char="-"/>
            </a:pPr>
            <a:r>
              <a:rPr lang="en-US" sz="2200" dirty="0"/>
              <a:t>For </a:t>
            </a:r>
            <a:r>
              <a:rPr lang="en-US" sz="2200" b="1" dirty="0"/>
              <a:t>inactive</a:t>
            </a:r>
            <a:r>
              <a:rPr lang="en-US" sz="2200" dirty="0"/>
              <a:t> data</a:t>
            </a:r>
          </a:p>
          <a:p>
            <a:pPr marL="285750" indent="-285750">
              <a:buFontTx/>
              <a:buChar char="-"/>
            </a:pPr>
            <a:r>
              <a:rPr lang="en-US" sz="2200" dirty="0"/>
              <a:t>Storage until 10 years</a:t>
            </a:r>
          </a:p>
          <a:p>
            <a:pPr marL="285750" indent="-285750">
              <a:buFontTx/>
              <a:buChar char="-"/>
            </a:pPr>
            <a:r>
              <a:rPr lang="en-US" sz="2200" dirty="0"/>
              <a:t>Has backup</a:t>
            </a:r>
          </a:p>
          <a:p>
            <a:pPr marL="285750" indent="-285750">
              <a:buFontTx/>
              <a:buChar char="-"/>
            </a:pPr>
            <a:r>
              <a:rPr lang="en-US" sz="2200" dirty="0"/>
              <a:t>See </a:t>
            </a:r>
            <a:r>
              <a:rPr lang="en-US" sz="2200" dirty="0">
                <a:hlinkClick r:id="rId15"/>
              </a:rPr>
              <a:t>ICTS service catalog</a:t>
            </a:r>
            <a:endParaRPr lang="nl-BE" sz="2200" dirty="0"/>
          </a:p>
        </p:txBody>
      </p:sp>
      <p:sp>
        <p:nvSpPr>
          <p:cNvPr id="7" name="TextBox 6">
            <a:extLst>
              <a:ext uri="{FF2B5EF4-FFF2-40B4-BE49-F238E27FC236}">
                <a16:creationId xmlns:a16="http://schemas.microsoft.com/office/drawing/2014/main" id="{96B94783-4253-B494-6997-AE3ED6B54281}"/>
              </a:ext>
            </a:extLst>
          </p:cNvPr>
          <p:cNvSpPr txBox="1"/>
          <p:nvPr/>
        </p:nvSpPr>
        <p:spPr>
          <a:xfrm>
            <a:off x="686640" y="5961344"/>
            <a:ext cx="7344816" cy="369332"/>
          </a:xfrm>
          <a:prstGeom prst="rect">
            <a:avLst/>
          </a:prstGeom>
          <a:noFill/>
        </p:spPr>
        <p:txBody>
          <a:bodyPr wrap="square" rtlCol="0">
            <a:spAutoFit/>
          </a:bodyPr>
          <a:lstStyle/>
          <a:p>
            <a:r>
              <a:rPr lang="en-US" dirty="0"/>
              <a:t>See the </a:t>
            </a:r>
            <a:r>
              <a:rPr lang="en-US" dirty="0">
                <a:hlinkClick r:id="rId16"/>
              </a:rPr>
              <a:t>KU Leuven storage guide </a:t>
            </a:r>
            <a:r>
              <a:rPr lang="en-US" dirty="0"/>
              <a:t>for different possibilities</a:t>
            </a:r>
            <a:endParaRPr lang="nl-BE" dirty="0"/>
          </a:p>
        </p:txBody>
      </p:sp>
    </p:spTree>
    <p:extLst>
      <p:ext uri="{BB962C8B-B14F-4D97-AF65-F5344CB8AC3E}">
        <p14:creationId xmlns:p14="http://schemas.microsoft.com/office/powerpoint/2010/main" val="1321858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D568-7C20-4922-3EE2-85E6ADC6437A}"/>
            </a:ext>
          </a:extLst>
        </p:cNvPr>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3B4DA3EF-F34F-0F82-1A29-B098E971E2E0}"/>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33</a:t>
            </a:fld>
            <a:endParaRPr lang="en-US"/>
          </a:p>
        </p:txBody>
      </p:sp>
      <p:sp>
        <p:nvSpPr>
          <p:cNvPr id="3" name="TextBox 2">
            <a:extLst>
              <a:ext uri="{FF2B5EF4-FFF2-40B4-BE49-F238E27FC236}">
                <a16:creationId xmlns:a16="http://schemas.microsoft.com/office/drawing/2014/main" id="{4AB6CA39-B479-1561-7434-38609E6DD53C}"/>
              </a:ext>
            </a:extLst>
          </p:cNvPr>
          <p:cNvSpPr txBox="1"/>
          <p:nvPr/>
        </p:nvSpPr>
        <p:spPr>
          <a:xfrm>
            <a:off x="7473238" y="3679603"/>
            <a:ext cx="4410000" cy="1975009"/>
          </a:xfrm>
          <a:prstGeom prst="roundRect">
            <a:avLst/>
          </a:prstGeom>
          <a:solidFill>
            <a:schemeClr val="accent1">
              <a:lumMod val="20000"/>
              <a:lumOff val="80000"/>
            </a:schemeClr>
          </a:solidFill>
          <a:ln w="19050">
            <a:noFill/>
          </a:ln>
        </p:spPr>
        <p:txBody>
          <a:bodyPr wrap="square" rtlCol="0" anchor="b">
            <a:spAutoFit/>
          </a:bodyPr>
          <a:lstStyle/>
          <a:p>
            <a:pPr algn="ctr"/>
            <a:endParaRPr lang="en-US" sz="2200"/>
          </a:p>
          <a:p>
            <a:pPr algn="ctr"/>
            <a:endParaRPr lang="en-US" sz="2200"/>
          </a:p>
          <a:p>
            <a:pPr algn="ctr"/>
            <a:endParaRPr lang="en-US" sz="2200"/>
          </a:p>
          <a:p>
            <a:pPr algn="ctr"/>
            <a:r>
              <a:rPr lang="en-US" sz="2200"/>
              <a:t>Collaborate Securely</a:t>
            </a:r>
          </a:p>
          <a:p>
            <a:pPr algn="ctr"/>
            <a:r>
              <a:rPr lang="en-US" sz="2200"/>
              <a:t>&amp; Efficiently</a:t>
            </a:r>
            <a:endParaRPr lang="nl-BE" sz="2200"/>
          </a:p>
        </p:txBody>
      </p:sp>
      <p:sp>
        <p:nvSpPr>
          <p:cNvPr id="4" name="TextBox 3">
            <a:extLst>
              <a:ext uri="{FF2B5EF4-FFF2-40B4-BE49-F238E27FC236}">
                <a16:creationId xmlns:a16="http://schemas.microsoft.com/office/drawing/2014/main" id="{FC5FFB24-5595-4A34-4D54-6F563667DB2F}"/>
              </a:ext>
            </a:extLst>
          </p:cNvPr>
          <p:cNvSpPr txBox="1"/>
          <p:nvPr/>
        </p:nvSpPr>
        <p:spPr>
          <a:xfrm>
            <a:off x="7473238" y="1227706"/>
            <a:ext cx="4410000" cy="1975009"/>
          </a:xfrm>
          <a:prstGeom prst="roundRect">
            <a:avLst/>
          </a:prstGeom>
          <a:solidFill>
            <a:schemeClr val="accent1">
              <a:lumMod val="20000"/>
              <a:lumOff val="80000"/>
            </a:schemeClr>
          </a:solidFill>
          <a:ln w="19050">
            <a:noFill/>
          </a:ln>
        </p:spPr>
        <p:txBody>
          <a:bodyPr wrap="square" rtlCol="0" anchor="ctr">
            <a:spAutoFit/>
          </a:bodyPr>
          <a:lstStyle/>
          <a:p>
            <a:pPr algn="r"/>
            <a:r>
              <a:rPr lang="en-US" sz="2200"/>
              <a:t>Apply Rich Metadata,</a:t>
            </a:r>
          </a:p>
          <a:p>
            <a:pPr algn="r"/>
            <a:r>
              <a:rPr lang="en-US" sz="2200"/>
              <a:t>Enforce Conventions, </a:t>
            </a:r>
          </a:p>
          <a:p>
            <a:pPr algn="r"/>
            <a:r>
              <a:rPr lang="en-US" sz="2200"/>
              <a:t>Standardize</a:t>
            </a:r>
          </a:p>
          <a:p>
            <a:pPr algn="r"/>
            <a:endParaRPr lang="en-US" sz="2200"/>
          </a:p>
          <a:p>
            <a:pPr algn="r"/>
            <a:endParaRPr lang="nl-BE" sz="2200"/>
          </a:p>
        </p:txBody>
      </p:sp>
      <p:sp>
        <p:nvSpPr>
          <p:cNvPr id="5" name="TextBox 4">
            <a:extLst>
              <a:ext uri="{FF2B5EF4-FFF2-40B4-BE49-F238E27FC236}">
                <a16:creationId xmlns:a16="http://schemas.microsoft.com/office/drawing/2014/main" id="{B389F1B2-05A9-F103-8EF7-0932D00D718E}"/>
              </a:ext>
            </a:extLst>
          </p:cNvPr>
          <p:cNvSpPr txBox="1"/>
          <p:nvPr/>
        </p:nvSpPr>
        <p:spPr>
          <a:xfrm>
            <a:off x="518848" y="1208482"/>
            <a:ext cx="4410340" cy="1975009"/>
          </a:xfrm>
          <a:prstGeom prst="roundRect">
            <a:avLst/>
          </a:prstGeom>
          <a:solidFill>
            <a:schemeClr val="accent1">
              <a:lumMod val="20000"/>
              <a:lumOff val="80000"/>
            </a:schemeClr>
          </a:solidFill>
          <a:ln w="19050">
            <a:noFill/>
          </a:ln>
        </p:spPr>
        <p:txBody>
          <a:bodyPr wrap="square" rtlCol="0" anchor="t">
            <a:spAutoFit/>
          </a:bodyPr>
          <a:lstStyle/>
          <a:p>
            <a:r>
              <a:rPr lang="en-US" sz="2200" dirty="0"/>
              <a:t>Central, Secure, </a:t>
            </a:r>
          </a:p>
          <a:p>
            <a:r>
              <a:rPr lang="en-US" sz="2200" dirty="0"/>
              <a:t>Highly-Available</a:t>
            </a:r>
          </a:p>
          <a:p>
            <a:endParaRPr lang="en-US" sz="2200" dirty="0"/>
          </a:p>
          <a:p>
            <a:endParaRPr lang="en-US" sz="2200" dirty="0"/>
          </a:p>
          <a:p>
            <a:endParaRPr lang="nl-BE" sz="2200" dirty="0"/>
          </a:p>
        </p:txBody>
      </p:sp>
      <p:sp>
        <p:nvSpPr>
          <p:cNvPr id="6" name="TextBox 5">
            <a:extLst>
              <a:ext uri="{FF2B5EF4-FFF2-40B4-BE49-F238E27FC236}">
                <a16:creationId xmlns:a16="http://schemas.microsoft.com/office/drawing/2014/main" id="{7DBF2967-666B-D12C-9DAD-77AC72884A88}"/>
              </a:ext>
            </a:extLst>
          </p:cNvPr>
          <p:cNvSpPr txBox="1"/>
          <p:nvPr/>
        </p:nvSpPr>
        <p:spPr>
          <a:xfrm>
            <a:off x="518848" y="3622117"/>
            <a:ext cx="4410340" cy="1975009"/>
          </a:xfrm>
          <a:prstGeom prst="roundRect">
            <a:avLst/>
          </a:prstGeom>
          <a:solidFill>
            <a:schemeClr val="accent1">
              <a:lumMod val="20000"/>
              <a:lumOff val="80000"/>
            </a:schemeClr>
          </a:solidFill>
          <a:ln w="19050">
            <a:noFill/>
          </a:ln>
        </p:spPr>
        <p:txBody>
          <a:bodyPr wrap="square" rtlCol="0" anchor="ctr">
            <a:spAutoFit/>
          </a:bodyPr>
          <a:lstStyle/>
          <a:p>
            <a:endParaRPr lang="en-US" sz="2200" dirty="0"/>
          </a:p>
          <a:p>
            <a:endParaRPr lang="en-US" sz="2200" dirty="0"/>
          </a:p>
          <a:p>
            <a:endParaRPr lang="en-US" sz="2200" dirty="0"/>
          </a:p>
          <a:p>
            <a:r>
              <a:rPr lang="en-US" sz="2200" dirty="0"/>
              <a:t>Implement Rule-Based </a:t>
            </a:r>
          </a:p>
          <a:p>
            <a:r>
              <a:rPr lang="en-US" sz="2200" dirty="0"/>
              <a:t>Policies &amp; Workflows</a:t>
            </a:r>
            <a:endParaRPr lang="nl-BE" sz="2200" dirty="0"/>
          </a:p>
        </p:txBody>
      </p:sp>
      <p:pic>
        <p:nvPicPr>
          <p:cNvPr id="8" name="Graphic 7" descr="Touchscreen with solid fill">
            <a:extLst>
              <a:ext uri="{FF2B5EF4-FFF2-40B4-BE49-F238E27FC236}">
                <a16:creationId xmlns:a16="http://schemas.microsoft.com/office/drawing/2014/main" id="{A20C7BD7-7527-7EA2-A10E-167D18439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3023" y="1283382"/>
            <a:ext cx="873335" cy="873335"/>
          </a:xfrm>
          <a:prstGeom prst="rect">
            <a:avLst/>
          </a:prstGeom>
        </p:spPr>
      </p:pic>
      <p:pic>
        <p:nvPicPr>
          <p:cNvPr id="9" name="Graphic 8" descr="Gears with solid fill">
            <a:extLst>
              <a:ext uri="{FF2B5EF4-FFF2-40B4-BE49-F238E27FC236}">
                <a16:creationId xmlns:a16="http://schemas.microsoft.com/office/drawing/2014/main" id="{DC9EBEFD-ABFD-7F08-89EE-D31B693728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272727">
            <a:off x="3937645" y="4331131"/>
            <a:ext cx="873335" cy="873335"/>
          </a:xfrm>
          <a:prstGeom prst="rect">
            <a:avLst/>
          </a:prstGeom>
        </p:spPr>
      </p:pic>
      <p:pic>
        <p:nvPicPr>
          <p:cNvPr id="11" name="Graphic 10" descr="Share with solid fill">
            <a:extLst>
              <a:ext uri="{FF2B5EF4-FFF2-40B4-BE49-F238E27FC236}">
                <a16:creationId xmlns:a16="http://schemas.microsoft.com/office/drawing/2014/main" id="{94A6606A-C4D1-17D5-3475-DE30ACCD10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5051" y="4277835"/>
            <a:ext cx="989780" cy="989780"/>
          </a:xfrm>
          <a:prstGeom prst="rect">
            <a:avLst/>
          </a:prstGeom>
        </p:spPr>
      </p:pic>
      <p:pic>
        <p:nvPicPr>
          <p:cNvPr id="12" name="Graphic 11" descr="Clipboard with solid fill">
            <a:extLst>
              <a:ext uri="{FF2B5EF4-FFF2-40B4-BE49-F238E27FC236}">
                <a16:creationId xmlns:a16="http://schemas.microsoft.com/office/drawing/2014/main" id="{F57276E3-9FBB-2EBF-5F7B-7FF8AB712D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67731" y="1292319"/>
            <a:ext cx="873335" cy="873335"/>
          </a:xfrm>
          <a:prstGeom prst="rect">
            <a:avLst/>
          </a:prstGeom>
        </p:spPr>
      </p:pic>
      <p:sp>
        <p:nvSpPr>
          <p:cNvPr id="14" name="Rectangle: Rounded Corners 13">
            <a:extLst>
              <a:ext uri="{FF2B5EF4-FFF2-40B4-BE49-F238E27FC236}">
                <a16:creationId xmlns:a16="http://schemas.microsoft.com/office/drawing/2014/main" id="{2AF14BB5-7AF4-B7F5-A90A-8FA47FA2093D}"/>
              </a:ext>
            </a:extLst>
          </p:cNvPr>
          <p:cNvSpPr/>
          <p:nvPr/>
        </p:nvSpPr>
        <p:spPr>
          <a:xfrm>
            <a:off x="2215019" y="2436396"/>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STORE</a:t>
            </a:r>
          </a:p>
        </p:txBody>
      </p:sp>
      <p:sp>
        <p:nvSpPr>
          <p:cNvPr id="15" name="Rectangle: Rounded Corners 14">
            <a:extLst>
              <a:ext uri="{FF2B5EF4-FFF2-40B4-BE49-F238E27FC236}">
                <a16:creationId xmlns:a16="http://schemas.microsoft.com/office/drawing/2014/main" id="{4407E167-4895-BAE1-0793-8EF6FBC588E6}"/>
              </a:ext>
            </a:extLst>
          </p:cNvPr>
          <p:cNvSpPr/>
          <p:nvPr/>
        </p:nvSpPr>
        <p:spPr>
          <a:xfrm>
            <a:off x="8259168" y="2436396"/>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DESCRIBE</a:t>
            </a:r>
          </a:p>
        </p:txBody>
      </p:sp>
      <p:sp>
        <p:nvSpPr>
          <p:cNvPr id="16" name="Rectangle: Rounded Corners 15">
            <a:extLst>
              <a:ext uri="{FF2B5EF4-FFF2-40B4-BE49-F238E27FC236}">
                <a16:creationId xmlns:a16="http://schemas.microsoft.com/office/drawing/2014/main" id="{939F5B15-A135-36E7-CCA1-F083A4FC9907}"/>
              </a:ext>
            </a:extLst>
          </p:cNvPr>
          <p:cNvSpPr/>
          <p:nvPr/>
        </p:nvSpPr>
        <p:spPr>
          <a:xfrm>
            <a:off x="2219398" y="3706090"/>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AUTOMATE</a:t>
            </a:r>
          </a:p>
        </p:txBody>
      </p:sp>
      <p:sp>
        <p:nvSpPr>
          <p:cNvPr id="17" name="Rectangle: Rounded Corners 16">
            <a:extLst>
              <a:ext uri="{FF2B5EF4-FFF2-40B4-BE49-F238E27FC236}">
                <a16:creationId xmlns:a16="http://schemas.microsoft.com/office/drawing/2014/main" id="{F4B67B0F-A5A9-280C-C785-D4C44575076A}"/>
              </a:ext>
            </a:extLst>
          </p:cNvPr>
          <p:cNvSpPr/>
          <p:nvPr/>
        </p:nvSpPr>
        <p:spPr>
          <a:xfrm>
            <a:off x="8263491" y="3744907"/>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SHARE</a:t>
            </a:r>
          </a:p>
        </p:txBody>
      </p:sp>
      <p:grpSp>
        <p:nvGrpSpPr>
          <p:cNvPr id="13" name="Group 12">
            <a:extLst>
              <a:ext uri="{FF2B5EF4-FFF2-40B4-BE49-F238E27FC236}">
                <a16:creationId xmlns:a16="http://schemas.microsoft.com/office/drawing/2014/main" id="{4E23A4CA-814F-E06D-1C32-06D9FBFE6FF9}"/>
              </a:ext>
            </a:extLst>
          </p:cNvPr>
          <p:cNvGrpSpPr/>
          <p:nvPr/>
        </p:nvGrpSpPr>
        <p:grpSpPr>
          <a:xfrm>
            <a:off x="4461784" y="1535772"/>
            <a:ext cx="3268432" cy="3157685"/>
            <a:chOff x="5080404" y="2816514"/>
            <a:chExt cx="1924705" cy="1859489"/>
          </a:xfrm>
        </p:grpSpPr>
        <p:sp>
          <p:nvSpPr>
            <p:cNvPr id="20" name="Oval 19">
              <a:extLst>
                <a:ext uri="{FF2B5EF4-FFF2-40B4-BE49-F238E27FC236}">
                  <a16:creationId xmlns:a16="http://schemas.microsoft.com/office/drawing/2014/main" id="{2B20670E-A1C1-6259-8CC6-51E63696ACA8}"/>
                </a:ext>
              </a:extLst>
            </p:cNvPr>
            <p:cNvSpPr>
              <a:spLocks noChangeAspect="1"/>
            </p:cNvSpPr>
            <p:nvPr/>
          </p:nvSpPr>
          <p:spPr>
            <a:xfrm>
              <a:off x="5080404" y="2816514"/>
              <a:ext cx="1924705" cy="1859489"/>
            </a:xfrm>
            <a:prstGeom prst="ellipse">
              <a:avLst/>
            </a:prstGeom>
            <a:solidFill>
              <a:schemeClr val="bg1"/>
            </a:solidFill>
            <a:ln w="76200">
              <a:solidFill>
                <a:srgbClr val="1D8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400" b="1">
                <a:solidFill>
                  <a:srgbClr val="FFCB00"/>
                </a:solidFill>
              </a:endParaRPr>
            </a:p>
          </p:txBody>
        </p:sp>
        <p:pic>
          <p:nvPicPr>
            <p:cNvPr id="21" name="Graphic 20">
              <a:extLst>
                <a:ext uri="{FF2B5EF4-FFF2-40B4-BE49-F238E27FC236}">
                  <a16:creationId xmlns:a16="http://schemas.microsoft.com/office/drawing/2014/main" id="{3F432D6E-FEDC-031B-21E3-F4F7F4670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37510" y="3454280"/>
              <a:ext cx="1646075" cy="662913"/>
            </a:xfrm>
            <a:prstGeom prst="rect">
              <a:avLst/>
            </a:prstGeom>
          </p:spPr>
        </p:pic>
      </p:grpSp>
      <p:sp>
        <p:nvSpPr>
          <p:cNvPr id="2" name="Titel 4">
            <a:extLst>
              <a:ext uri="{FF2B5EF4-FFF2-40B4-BE49-F238E27FC236}">
                <a16:creationId xmlns:a16="http://schemas.microsoft.com/office/drawing/2014/main" id="{CEF0EB32-0128-648E-5997-C9A50C14F8E4}"/>
              </a:ext>
            </a:extLst>
          </p:cNvPr>
          <p:cNvSpPr>
            <a:spLocks noGrp="1"/>
          </p:cNvSpPr>
          <p:nvPr>
            <p:ph type="title"/>
          </p:nvPr>
        </p:nvSpPr>
        <p:spPr>
          <a:xfrm>
            <a:off x="838200" y="15205"/>
            <a:ext cx="10515600" cy="1181547"/>
          </a:xfrm>
        </p:spPr>
        <p:txBody>
          <a:bodyPr/>
          <a:lstStyle/>
          <a:p>
            <a:r>
              <a:rPr lang="en-US" dirty="0" err="1"/>
              <a:t>ManGO</a:t>
            </a:r>
            <a:endParaRPr lang="nl-BE" dirty="0"/>
          </a:p>
        </p:txBody>
      </p:sp>
    </p:spTree>
    <p:extLst>
      <p:ext uri="{BB962C8B-B14F-4D97-AF65-F5344CB8AC3E}">
        <p14:creationId xmlns:p14="http://schemas.microsoft.com/office/powerpoint/2010/main" val="993355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a:xfrm>
            <a:off x="588268" y="1052736"/>
            <a:ext cx="6515844" cy="5040560"/>
          </a:xfrm>
          <a:ln w="38100">
            <a:solidFill>
              <a:schemeClr val="accent1"/>
            </a:solidFill>
          </a:ln>
        </p:spPr>
        <p:txBody>
          <a:bodyPr/>
          <a:lstStyle/>
          <a:p>
            <a:pPr marL="342900" lvl="1" indent="0">
              <a:buNone/>
            </a:pPr>
            <a:r>
              <a:rPr lang="en-US" altLang="en-US" sz="2200" dirty="0"/>
              <a:t>What?</a:t>
            </a:r>
          </a:p>
          <a:p>
            <a:pPr lvl="1"/>
            <a:r>
              <a:rPr lang="en-US" altLang="en-US" sz="2200" dirty="0"/>
              <a:t>Credits are a measure for compute resources</a:t>
            </a:r>
          </a:p>
          <a:p>
            <a:pPr lvl="1"/>
            <a:r>
              <a:rPr lang="en-US" altLang="en-US" sz="2200" dirty="0"/>
              <a:t>Mandatory for accessing computational resources</a:t>
            </a:r>
          </a:p>
          <a:p>
            <a:pPr lvl="1"/>
            <a:r>
              <a:rPr lang="en-US" altLang="en-US" sz="2200" dirty="0"/>
              <a:t>Traceability and accountability</a:t>
            </a:r>
          </a:p>
          <a:p>
            <a:pPr marL="342900" lvl="1" indent="0">
              <a:buNone/>
            </a:pPr>
            <a:endParaRPr lang="en-US" altLang="en-US" sz="2200" dirty="0"/>
          </a:p>
          <a:p>
            <a:pPr marL="342900" lvl="1" indent="0">
              <a:buNone/>
            </a:pPr>
            <a:r>
              <a:rPr lang="en-US" altLang="en-US" sz="2200" dirty="0"/>
              <a:t>Why?</a:t>
            </a:r>
          </a:p>
          <a:p>
            <a:pPr marL="342900" lvl="1" indent="0">
              <a:buNone/>
            </a:pPr>
            <a:r>
              <a:rPr lang="en-US" altLang="en-US" sz="2200" dirty="0"/>
              <a:t>Optimized code/workflow consume less credits</a:t>
            </a:r>
          </a:p>
          <a:p>
            <a:pPr marL="342900" lvl="1" indent="0">
              <a:buNone/>
            </a:pPr>
            <a:endParaRPr lang="en-US" altLang="en-US" sz="2200" dirty="0"/>
          </a:p>
          <a:p>
            <a:pPr marL="342900" lvl="1" indent="0">
              <a:buNone/>
            </a:pPr>
            <a:r>
              <a:rPr lang="en-US" altLang="en-US" sz="2200" dirty="0"/>
              <a:t>How?</a:t>
            </a:r>
          </a:p>
          <a:p>
            <a:pPr lvl="1"/>
            <a:r>
              <a:rPr lang="en-US" altLang="en-US" sz="2200" dirty="0"/>
              <a:t>1 million credit costs 3.5 EUR</a:t>
            </a:r>
          </a:p>
          <a:p>
            <a:pPr lvl="1"/>
            <a:r>
              <a:rPr lang="en-US" altLang="en-US" sz="2200" dirty="0"/>
              <a:t>Pay-as-you-Go model</a:t>
            </a:r>
          </a:p>
          <a:p>
            <a:pPr lvl="1"/>
            <a:r>
              <a:rPr lang="en-US" altLang="en-US" sz="2200" dirty="0"/>
              <a:t>Shared nodes are charged based on used fraction</a:t>
            </a:r>
          </a:p>
          <a:p>
            <a:pPr lvl="1"/>
            <a:r>
              <a:rPr lang="nl-BE" sz="2200" dirty="0"/>
              <a:t>Details on ICTS service </a:t>
            </a:r>
            <a:r>
              <a:rPr lang="nl-BE" sz="2200" dirty="0" err="1"/>
              <a:t>catalogue</a:t>
            </a:r>
            <a:r>
              <a:rPr lang="nl-BE" sz="2200" dirty="0"/>
              <a:t> :</a:t>
            </a:r>
            <a:br>
              <a:rPr lang="nl-BE" sz="2200" dirty="0"/>
            </a:br>
            <a:r>
              <a:rPr lang="nl-BE" sz="2200" dirty="0">
                <a:hlinkClick r:id="rId4"/>
              </a:rPr>
              <a:t>https://icts.kuleuven.be/sc/english/research/HPC</a:t>
            </a:r>
            <a:endParaRPr lang="nl-BE" sz="2200" dirty="0"/>
          </a:p>
          <a:p>
            <a:pPr lvl="1"/>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a:t>
            </a:r>
          </a:p>
        </p:txBody>
      </p:sp>
      <p:graphicFrame>
        <p:nvGraphicFramePr>
          <p:cNvPr id="5" name="Table 4"/>
          <p:cNvGraphicFramePr>
            <a:graphicFrameLocks noGrp="1"/>
          </p:cNvGraphicFramePr>
          <p:nvPr>
            <p:extLst>
              <p:ext uri="{D42A27DB-BD31-4B8C-83A1-F6EECF244321}">
                <p14:modId xmlns:p14="http://schemas.microsoft.com/office/powerpoint/2010/main" val="3151383099"/>
              </p:ext>
            </p:extLst>
          </p:nvPr>
        </p:nvGraphicFramePr>
        <p:xfrm>
          <a:off x="7392144" y="518573"/>
          <a:ext cx="4439856" cy="4820920"/>
        </p:xfrm>
        <a:graphic>
          <a:graphicData uri="http://schemas.openxmlformats.org/drawingml/2006/table">
            <a:tbl>
              <a:tblPr firstRow="1" bandRow="1">
                <a:tableStyleId>{5C22544A-7EE6-4342-B048-85BDC9FD1C3A}</a:tableStyleId>
              </a:tblPr>
              <a:tblGrid>
                <a:gridCol w="3312368">
                  <a:extLst>
                    <a:ext uri="{9D8B030D-6E8A-4147-A177-3AD203B41FA5}">
                      <a16:colId xmlns:a16="http://schemas.microsoft.com/office/drawing/2014/main" val="346114"/>
                    </a:ext>
                  </a:extLst>
                </a:gridCol>
                <a:gridCol w="1127488">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and Architecture</a:t>
                      </a:r>
                      <a:endParaRPr lang="nl-BE" sz="1800" dirty="0"/>
                    </a:p>
                  </a:txBody>
                  <a:tcPr/>
                </a:tc>
                <a:tc>
                  <a:txBody>
                    <a:bodyPr/>
                    <a:lstStyle/>
                    <a:p>
                      <a:r>
                        <a:rPr lang="en-US" sz="1800" dirty="0"/>
                        <a:t>Credits/h</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en-US" sz="1800" dirty="0"/>
                        <a:t>F</a:t>
                      </a:r>
                      <a:r>
                        <a:rPr lang="nl-BE" sz="1800" dirty="0"/>
                        <a:t>ree</a:t>
                      </a:r>
                    </a:p>
                  </a:txBody>
                  <a:tcPr/>
                </a:tc>
                <a:extLst>
                  <a:ext uri="{0D108BD9-81ED-4DB2-BD59-A6C34878D82A}">
                    <a16:rowId xmlns:a16="http://schemas.microsoft.com/office/drawing/2014/main" val="340160543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a:t>
                      </a:r>
                      <a:r>
                        <a:rPr lang="en-US" sz="1800" dirty="0" err="1"/>
                        <a:t>IceLake</a:t>
                      </a:r>
                      <a:r>
                        <a:rPr lang="en-US" sz="1800" dirty="0"/>
                        <a:t> </a:t>
                      </a:r>
                      <a:r>
                        <a:rPr lang="en-US" sz="1800" dirty="0" err="1"/>
                        <a:t>huygemem</a:t>
                      </a:r>
                      <a:r>
                        <a:rPr lang="en-US" sz="1800" dirty="0"/>
                        <a:t> node</a:t>
                      </a:r>
                      <a:endParaRPr lang="nl-BE" sz="1800" dirty="0"/>
                    </a:p>
                  </a:txBody>
                  <a:tcPr/>
                </a:tc>
                <a:tc>
                  <a:txBody>
                    <a:bodyPr/>
                    <a:lstStyle/>
                    <a:p>
                      <a:r>
                        <a:rPr lang="en-US" sz="1800" dirty="0"/>
                        <a:t>80 000</a:t>
                      </a:r>
                      <a:endParaRPr lang="nl-BE" sz="1800" dirty="0"/>
                    </a:p>
                  </a:txBody>
                  <a:tcPr/>
                </a:tc>
                <a:extLst>
                  <a:ext uri="{0D108BD9-81ED-4DB2-BD59-A6C34878D82A}">
                    <a16:rowId xmlns:a16="http://schemas.microsoft.com/office/drawing/2014/main" val="87164174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Sapphire Rapids thin node</a:t>
                      </a:r>
                      <a:endParaRPr lang="nl-BE" sz="1800" dirty="0"/>
                    </a:p>
                  </a:txBody>
                  <a:tcPr/>
                </a:tc>
                <a:tc>
                  <a:txBody>
                    <a:bodyPr/>
                    <a:lstStyle/>
                    <a:p>
                      <a:r>
                        <a:rPr lang="en-US" sz="1800" dirty="0"/>
                        <a:t>20 000</a:t>
                      </a:r>
                    </a:p>
                  </a:txBody>
                  <a:tcPr/>
                </a:tc>
                <a:extLst>
                  <a:ext uri="{0D108BD9-81ED-4DB2-BD59-A6C34878D82A}">
                    <a16:rowId xmlns:a16="http://schemas.microsoft.com/office/drawing/2014/main" val="199049332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AMD Zen-4 4 GPUs</a:t>
                      </a:r>
                      <a:endParaRPr lang="nl-BE" sz="1800" dirty="0"/>
                    </a:p>
                  </a:txBody>
                  <a:tcPr/>
                </a:tc>
                <a:tc>
                  <a:txBody>
                    <a:bodyPr/>
                    <a:lstStyle/>
                    <a:p>
                      <a:r>
                        <a:rPr lang="en-US" sz="1800" dirty="0"/>
                        <a:t>150 000</a:t>
                      </a:r>
                    </a:p>
                  </a:txBody>
                  <a:tcPr/>
                </a:tc>
                <a:extLst>
                  <a:ext uri="{0D108BD9-81ED-4DB2-BD59-A6C34878D82A}">
                    <a16:rowId xmlns:a16="http://schemas.microsoft.com/office/drawing/2014/main" val="2653489448"/>
                  </a:ext>
                </a:extLst>
              </a:tr>
            </a:tbl>
          </a:graphicData>
        </a:graphic>
      </p:graphicFrame>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a:t>
            </a:r>
            <a:r>
              <a:rPr lang="en-US" altLang="en-US" sz="1900" b="1" dirty="0"/>
              <a:t>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request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2733969407"/>
              </p:ext>
            </p:extLst>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number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42</a:t>
            </a:fld>
            <a:endParaRPr lang="en-US"/>
          </a:p>
        </p:txBody>
      </p:sp>
    </p:spTree>
    <p:extLst>
      <p:ext uri="{BB962C8B-B14F-4D97-AF65-F5344CB8AC3E}">
        <p14:creationId xmlns:p14="http://schemas.microsoft.com/office/powerpoint/2010/main" val="4211320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MFA or 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43</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ssh to connect:</a:t>
            </a:r>
            <a:br>
              <a:rPr lang="en-US" dirty="0"/>
            </a:br>
            <a:r>
              <a:rPr lang="en-US" sz="2000" dirty="0">
                <a:latin typeface="Courier New" panose="02070309020205020404" pitchFamily="49" charset="0"/>
                <a:cs typeface="Courier New" panose="02070309020205020404" pitchFamily="49" charset="0"/>
              </a:rPr>
              <a:t>$ ssh -A vscXXXXX@&lt;host_name&gt;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46</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ssh to connect:</a:t>
            </a:r>
            <a:br>
              <a:rPr lang="en-US" sz="2200" dirty="0"/>
            </a:br>
            <a:r>
              <a:rPr lang="en-US" sz="1800" dirty="0">
                <a:latin typeface="Courier New" panose="02070309020205020404" pitchFamily="49" charset="0"/>
                <a:cs typeface="Courier New" panose="02070309020205020404" pitchFamily="49" charset="0"/>
              </a:rPr>
              <a:t>$ ssh -A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47</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48</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49</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035106"/>
            <a:chOff x="501333" y="1030723"/>
            <a:chExt cx="5343518" cy="2035106"/>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631216"/>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2753" y="1189579"/>
            <a:ext cx="8586493"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a:t>
            </a:r>
            <a:br>
              <a:rPr lang="en-US" dirty="0"/>
            </a:br>
            <a:r>
              <a:rPr lang="en-US" dirty="0"/>
              <a:t>Tier-2: home/data/scratch storages Tier-1: data/scratch</a:t>
            </a:r>
          </a:p>
        </p:txBody>
      </p:sp>
    </p:spTree>
    <p:extLst>
      <p:ext uri="{BB962C8B-B14F-4D97-AF65-F5344CB8AC3E}">
        <p14:creationId xmlns:p14="http://schemas.microsoft.com/office/powerpoint/2010/main" val="4103861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57</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and PyCharm editors</a:t>
            </a:r>
          </a:p>
          <a:p>
            <a:pPr marL="324000" indent="-324000">
              <a:buBlip>
                <a:blip r:embed="rId3"/>
              </a:buBlip>
            </a:pPr>
            <a:r>
              <a:rPr lang="en-US" dirty="0"/>
              <a:t>Fluent, </a:t>
            </a:r>
            <a:r>
              <a:rPr lang="en-US" dirty="0" err="1"/>
              <a:t>JupyterLab</a:t>
            </a:r>
            <a:r>
              <a:rPr lang="en-US" dirty="0"/>
              <a:t>, </a:t>
            </a:r>
            <a:r>
              <a:rPr lang="en-US" dirty="0" err="1"/>
              <a:t>Rstudio</a:t>
            </a:r>
            <a:r>
              <a:rPr lang="en-US" dirty="0"/>
              <a:t>, MATLAB, </a:t>
            </a:r>
            <a:r>
              <a:rPr lang="en-US" dirty="0" err="1"/>
              <a:t>ParaView</a:t>
            </a:r>
            <a:r>
              <a:rPr lang="en-US" dirty="0"/>
              <a:t> and </a:t>
            </a:r>
            <a:r>
              <a:rPr lang="en-US" dirty="0" err="1"/>
              <a:t>Tensorboard</a:t>
            </a:r>
            <a:r>
              <a:rPr lang="en-US" dirty="0"/>
              <a:t>, </a:t>
            </a:r>
            <a:r>
              <a:rPr lang="en-US" dirty="0" err="1"/>
              <a:t>Gnuplot</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p:blipFill>
        <p:spPr>
          <a:xfrm>
            <a:off x="6347151" y="332680"/>
            <a:ext cx="5484849" cy="5741543"/>
          </a:xfrm>
          <a:prstGeom prst="rect">
            <a:avLst/>
          </a:prstGeom>
        </p:spPr>
      </p:pic>
      <p:grpSp>
        <p:nvGrpSpPr>
          <p:cNvPr id="10" name="Group 9">
            <a:extLst>
              <a:ext uri="{FF2B5EF4-FFF2-40B4-BE49-F238E27FC236}">
                <a16:creationId xmlns:a16="http://schemas.microsoft.com/office/drawing/2014/main" id="{B7F409E1-F14E-2A4F-B417-916F0FABD87E}"/>
              </a:ext>
            </a:extLst>
          </p:cNvPr>
          <p:cNvGrpSpPr/>
          <p:nvPr/>
        </p:nvGrpSpPr>
        <p:grpSpPr>
          <a:xfrm>
            <a:off x="1271464" y="5047766"/>
            <a:ext cx="3888432" cy="996326"/>
            <a:chOff x="1271464" y="5047766"/>
            <a:chExt cx="3888432" cy="996326"/>
          </a:xfrm>
        </p:grpSpPr>
        <p:sp>
          <p:nvSpPr>
            <p:cNvPr id="2" name="Rectangle: Rounded Corners 1">
              <a:extLst>
                <a:ext uri="{FF2B5EF4-FFF2-40B4-BE49-F238E27FC236}">
                  <a16:creationId xmlns:a16="http://schemas.microsoft.com/office/drawing/2014/main" id="{99343D6B-AE28-C018-50BD-23F0D7E527A0}"/>
                </a:ext>
              </a:extLst>
            </p:cNvPr>
            <p:cNvSpPr/>
            <p:nvPr/>
          </p:nvSpPr>
          <p:spPr>
            <a:xfrm>
              <a:off x="1271464" y="5425438"/>
              <a:ext cx="3816424" cy="618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Please close your interactive sessions, when you don’t actively use it!</a:t>
              </a:r>
              <a:endParaRPr lang="nl-BE" sz="1400" dirty="0"/>
            </a:p>
          </p:txBody>
        </p:sp>
        <p:sp>
          <p:nvSpPr>
            <p:cNvPr id="3" name="TextBox 2">
              <a:extLst>
                <a:ext uri="{FF2B5EF4-FFF2-40B4-BE49-F238E27FC236}">
                  <a16:creationId xmlns:a16="http://schemas.microsoft.com/office/drawing/2014/main" id="{B0011A01-C1A2-38DA-4599-54D77E914CF8}"/>
                </a:ext>
              </a:extLst>
            </p:cNvPr>
            <p:cNvSpPr txBox="1"/>
            <p:nvPr/>
          </p:nvSpPr>
          <p:spPr>
            <a:xfrm>
              <a:off x="4799856" y="5047766"/>
              <a:ext cx="360040" cy="369332"/>
            </a:xfrm>
            <a:prstGeom prst="rect">
              <a:avLst/>
            </a:prstGeom>
            <a:noFill/>
          </p:spPr>
          <p:txBody>
            <a:bodyPr wrap="square" rtlCol="0">
              <a:spAutoFit/>
            </a:bodyPr>
            <a:lstStyle/>
            <a:p>
              <a:r>
                <a:rPr lang="nl-BE" dirty="0"/>
                <a:t>💡</a:t>
              </a:r>
            </a:p>
          </p:txBody>
        </p:sp>
      </p:grpSp>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05751"/>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1585748"/>
            <a:ext cx="4833269" cy="4088895"/>
            <a:chOff x="340950" y="-821499"/>
            <a:chExt cx="11816428" cy="3746442"/>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452167"/>
              <a:ext cx="11771218" cy="337711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3002" y="-821499"/>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User your own Python/R kernels (next 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578782" y="-211822"/>
              <a:ext cx="2479760"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06099" cy="1161420"/>
            <a:chOff x="340950" y="-211822"/>
            <a:chExt cx="19857709"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81153"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12902" cy="3325013"/>
            <a:chOff x="340950" y="-211822"/>
            <a:chExt cx="19869872"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a:t>
              </a:r>
              <a:r>
                <a:rPr lang="it-IT" sz="1800">
                  <a:latin typeface="Courier New" panose="02070309020205020404" pitchFamily="49" charset="0"/>
                  <a:cs typeface="Courier New" panose="02070309020205020404" pitchFamily="49" charset="0"/>
                </a:rPr>
                <a:t>.sh -b </a:t>
              </a:r>
              <a:r>
                <a:rPr lang="it-IT" sz="1800" dirty="0">
                  <a:latin typeface="Courier New" panose="02070309020205020404" pitchFamily="49" charset="0"/>
                  <a:cs typeface="Courier New" panose="02070309020205020404" pitchFamily="49" charset="0"/>
                </a:rPr>
                <a:t>–p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605813"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06099" cy="2304255"/>
            <a:chOff x="340950" y="-211822"/>
            <a:chExt cx="19857709"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18892"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03810" cy="1569089"/>
            <a:chOff x="385705" y="2051497"/>
            <a:chExt cx="19853615" cy="1437672"/>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1099272"/>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--user --</a:t>
              </a:r>
              <a:r>
                <a:rPr lang="nl-BE" dirty="0" err="1">
                  <a:latin typeface="Courier New" panose="02070309020205020404" pitchFamily="49" charset="0"/>
                  <a:cs typeface="Courier New" panose="02070309020205020404" pitchFamily="49" charset="0"/>
                </a:rPr>
                <a:t>env</a:t>
              </a:r>
              <a:r>
                <a:rPr lang="nl-BE" dirty="0">
                  <a:latin typeface="Courier New" panose="02070309020205020404" pitchFamily="49" charset="0"/>
                  <a:cs typeface="Courier New" panose="02070309020205020404" pitchFamily="49" charset="0"/>
                </a:rPr>
                <a:t> PYTHONPATH “” \</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--display-name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044552" y="2051497"/>
              <a:ext cx="5194768"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A2887-D3DE-960E-2B63-3ACB78A3A04B}"/>
            </a:ext>
          </a:extLst>
        </p:cNvPr>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728CE920-DB38-FFDC-AB7D-A78380EF903A}"/>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67</a:t>
            </a:fld>
            <a:endParaRPr lang="nl-BE" sz="900" dirty="0">
              <a:solidFill>
                <a:schemeClr val="bg1"/>
              </a:solidFill>
            </a:endParaRPr>
          </a:p>
        </p:txBody>
      </p:sp>
      <p:sp>
        <p:nvSpPr>
          <p:cNvPr id="11" name="Rectangle 2">
            <a:extLst>
              <a:ext uri="{FF2B5EF4-FFF2-40B4-BE49-F238E27FC236}">
                <a16:creationId xmlns:a16="http://schemas.microsoft.com/office/drawing/2014/main" id="{E6162E6C-64C7-4E23-2F29-0849B258559A}"/>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1E45867D-D9C5-EA18-581D-06F2CD93B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17" name="Tijdelijke aanduiding voor inhoud 2">
            <a:extLst>
              <a:ext uri="{FF2B5EF4-FFF2-40B4-BE49-F238E27FC236}">
                <a16:creationId xmlns:a16="http://schemas.microsoft.com/office/drawing/2014/main" id="{B668347F-A21F-7E75-7BCF-4AC94665D958}"/>
              </a:ext>
            </a:extLst>
          </p:cNvPr>
          <p:cNvSpPr txBox="1">
            <a:spLocks/>
          </p:cNvSpPr>
          <p:nvPr/>
        </p:nvSpPr>
        <p:spPr>
          <a:xfrm>
            <a:off x="2508226" y="133738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PyCharm IDE as a job.</a:t>
            </a:r>
          </a:p>
          <a:p>
            <a:pPr marL="0" indent="0">
              <a:buNone/>
            </a:pPr>
            <a:r>
              <a:rPr lang="en-US" dirty="0"/>
              <a:t>Develop, deploy and debug your Python workflow directly on HPC</a:t>
            </a:r>
          </a:p>
          <a:p>
            <a:pPr marL="0" indent="0">
              <a:buNone/>
            </a:pPr>
            <a:r>
              <a:rPr lang="en-US" dirty="0"/>
              <a:t>Use Python environment based on Conda or virtual environments</a:t>
            </a:r>
          </a:p>
        </p:txBody>
      </p:sp>
      <p:sp>
        <p:nvSpPr>
          <p:cNvPr id="7" name="Tijdelijke aanduiding voor inhoud 2">
            <a:extLst>
              <a:ext uri="{FF2B5EF4-FFF2-40B4-BE49-F238E27FC236}">
                <a16:creationId xmlns:a16="http://schemas.microsoft.com/office/drawing/2014/main" id="{84C8BBD9-1229-1F80-A2EF-3CCD17A318E3}"/>
              </a:ext>
            </a:extLst>
          </p:cNvPr>
          <p:cNvSpPr txBox="1">
            <a:spLocks/>
          </p:cNvSpPr>
          <p:nvPr/>
        </p:nvSpPr>
        <p:spPr>
          <a:xfrm>
            <a:off x="2508226" y="3222267"/>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Use Fluent for CFD simulations (single-node)</a:t>
            </a:r>
            <a:endParaRPr lang="nl-BE" dirty="0"/>
          </a:p>
          <a:p>
            <a:pPr marL="0" indent="0">
              <a:buNone/>
            </a:pPr>
            <a:r>
              <a:rPr lang="en-US" dirty="0"/>
              <a:t>You need to be in a license group before being able to see the app logo.</a:t>
            </a:r>
          </a:p>
          <a:p>
            <a:pPr marL="0" indent="0">
              <a:buNone/>
            </a:pPr>
            <a:r>
              <a:rPr lang="en-US" dirty="0"/>
              <a:t>Contact your supervisor to help you joining an existing license group.</a:t>
            </a:r>
          </a:p>
        </p:txBody>
      </p:sp>
      <p:sp>
        <p:nvSpPr>
          <p:cNvPr id="18" name="Tijdelijke aanduiding voor inhoud 2">
            <a:extLst>
              <a:ext uri="{FF2B5EF4-FFF2-40B4-BE49-F238E27FC236}">
                <a16:creationId xmlns:a16="http://schemas.microsoft.com/office/drawing/2014/main" id="{68B28F2D-E55C-5ABC-6D01-498195168628}"/>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Use RAPIDS for accelerated data types and functionalities from </a:t>
            </a:r>
            <a:r>
              <a:rPr lang="en-US" dirty="0" err="1"/>
              <a:t>numpy</a:t>
            </a:r>
            <a:r>
              <a:rPr lang="en-US" dirty="0"/>
              <a:t>, pandas (and more) on GPUs. Your application can gain significant speedup.</a:t>
            </a:r>
          </a:p>
        </p:txBody>
      </p:sp>
      <p:pic>
        <p:nvPicPr>
          <p:cNvPr id="3" name="Picture 2">
            <a:extLst>
              <a:ext uri="{FF2B5EF4-FFF2-40B4-BE49-F238E27FC236}">
                <a16:creationId xmlns:a16="http://schemas.microsoft.com/office/drawing/2014/main" id="{42651972-03F2-36DE-8391-563105CD016F}"/>
              </a:ext>
            </a:extLst>
          </p:cNvPr>
          <p:cNvPicPr>
            <a:picLocks noChangeAspect="1"/>
          </p:cNvPicPr>
          <p:nvPr/>
        </p:nvPicPr>
        <p:blipFill>
          <a:blip r:embed="rId3"/>
          <a:stretch>
            <a:fillRect/>
          </a:stretch>
        </p:blipFill>
        <p:spPr>
          <a:xfrm>
            <a:off x="986719" y="1496731"/>
            <a:ext cx="1219263" cy="1320868"/>
          </a:xfrm>
          <a:prstGeom prst="rect">
            <a:avLst/>
          </a:prstGeom>
        </p:spPr>
      </p:pic>
      <p:pic>
        <p:nvPicPr>
          <p:cNvPr id="8" name="Picture 7">
            <a:extLst>
              <a:ext uri="{FF2B5EF4-FFF2-40B4-BE49-F238E27FC236}">
                <a16:creationId xmlns:a16="http://schemas.microsoft.com/office/drawing/2014/main" id="{52089419-98DD-86B7-BF6D-81835AB453F3}"/>
              </a:ext>
            </a:extLst>
          </p:cNvPr>
          <p:cNvPicPr>
            <a:picLocks noChangeAspect="1"/>
          </p:cNvPicPr>
          <p:nvPr/>
        </p:nvPicPr>
        <p:blipFill>
          <a:blip r:embed="rId4"/>
          <a:stretch>
            <a:fillRect/>
          </a:stretch>
        </p:blipFill>
        <p:spPr>
          <a:xfrm>
            <a:off x="1012013" y="3203153"/>
            <a:ext cx="1187511" cy="1301817"/>
          </a:xfrm>
          <a:prstGeom prst="rect">
            <a:avLst/>
          </a:prstGeom>
        </p:spPr>
      </p:pic>
      <p:pic>
        <p:nvPicPr>
          <p:cNvPr id="10" name="Picture 9">
            <a:extLst>
              <a:ext uri="{FF2B5EF4-FFF2-40B4-BE49-F238E27FC236}">
                <a16:creationId xmlns:a16="http://schemas.microsoft.com/office/drawing/2014/main" id="{ACC1B0CA-1353-B036-6CFC-2CE66E56CCBB}"/>
              </a:ext>
            </a:extLst>
          </p:cNvPr>
          <p:cNvPicPr>
            <a:picLocks noChangeAspect="1"/>
          </p:cNvPicPr>
          <p:nvPr/>
        </p:nvPicPr>
        <p:blipFill>
          <a:blip r:embed="rId5"/>
          <a:stretch>
            <a:fillRect/>
          </a:stretch>
        </p:blipFill>
        <p:spPr>
          <a:xfrm>
            <a:off x="1002487" y="4831522"/>
            <a:ext cx="1206562" cy="1301817"/>
          </a:xfrm>
          <a:prstGeom prst="rect">
            <a:avLst/>
          </a:prstGeom>
        </p:spPr>
      </p:pic>
    </p:spTree>
    <p:extLst>
      <p:ext uri="{BB962C8B-B14F-4D97-AF65-F5344CB8AC3E}">
        <p14:creationId xmlns:p14="http://schemas.microsoft.com/office/powerpoint/2010/main" val="146108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68</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69</a:t>
            </a:fld>
            <a:endParaRPr lang="en-US"/>
          </a:p>
        </p:txBody>
      </p:sp>
    </p:spTree>
    <p:extLst>
      <p:ext uri="{BB962C8B-B14F-4D97-AF65-F5344CB8AC3E}">
        <p14:creationId xmlns:p14="http://schemas.microsoft.com/office/powerpoint/2010/main" val="164899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8.9 (Genius) and Rocky Linux 9.5 (soon on </a:t>
            </a:r>
            <a:r>
              <a:rPr lang="en-US" sz="2000" dirty="0" err="1"/>
              <a:t>wICE</a:t>
            </a:r>
            <a:r>
              <a:rPr lang="en-US" sz="2000" dirty="0"/>
              <a:t>)</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72</a:t>
            </a:fld>
            <a:endParaRPr lang="en-US"/>
          </a:p>
        </p:txBody>
      </p:sp>
    </p:spTree>
    <p:extLst>
      <p:ext uri="{BB962C8B-B14F-4D97-AF65-F5344CB8AC3E}">
        <p14:creationId xmlns:p14="http://schemas.microsoft.com/office/powerpoint/2010/main" val="3527351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78</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40024"/>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79</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80</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3188487456"/>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80</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C8FC6-DCFA-8608-0A4B-7F6A96028491}"/>
            </a:ext>
          </a:extLst>
        </p:cNvPr>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1F239218-4C82-6E3E-D130-C43909A6D85D}"/>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81</a:t>
            </a:fld>
            <a:endParaRPr lang="en-US" dirty="0"/>
          </a:p>
        </p:txBody>
      </p:sp>
      <p:graphicFrame>
        <p:nvGraphicFramePr>
          <p:cNvPr id="5" name="Tabel 4">
            <a:extLst>
              <a:ext uri="{FF2B5EF4-FFF2-40B4-BE49-F238E27FC236}">
                <a16:creationId xmlns:a16="http://schemas.microsoft.com/office/drawing/2014/main" id="{EE168ED7-2E10-FAC2-3F78-F447D7EFEDC6}"/>
              </a:ext>
            </a:extLst>
          </p:cNvPr>
          <p:cNvGraphicFramePr>
            <a:graphicFrameLocks noGrp="1"/>
          </p:cNvGraphicFramePr>
          <p:nvPr>
            <p:extLst>
              <p:ext uri="{D42A27DB-BD31-4B8C-83A1-F6EECF244321}">
                <p14:modId xmlns:p14="http://schemas.microsoft.com/office/powerpoint/2010/main" val="560979140"/>
              </p:ext>
            </p:extLst>
          </p:nvPr>
        </p:nvGraphicFramePr>
        <p:xfrm>
          <a:off x="912303" y="1010812"/>
          <a:ext cx="9865096" cy="5196898"/>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437772">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27775940"/>
                  </a:ext>
                </a:extLst>
              </a:tr>
              <a:tr h="437772">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4077070776"/>
                  </a:ext>
                </a:extLst>
              </a:tr>
              <a:tr h="437772">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3434436885"/>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STDOUT+STDERR;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bl>
          </a:graphicData>
        </a:graphic>
      </p:graphicFrame>
      <p:sp>
        <p:nvSpPr>
          <p:cNvPr id="6" name="Slide Number Placeholder 4">
            <a:extLst>
              <a:ext uri="{FF2B5EF4-FFF2-40B4-BE49-F238E27FC236}">
                <a16:creationId xmlns:a16="http://schemas.microsoft.com/office/drawing/2014/main" id="{373EAAE2-0C86-4130-41CA-437982AF382C}"/>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81</a:t>
            </a:fld>
            <a:endParaRPr lang="nl-BE" sz="900" dirty="0">
              <a:solidFill>
                <a:schemeClr val="bg1"/>
              </a:solidFill>
            </a:endParaRPr>
          </a:p>
        </p:txBody>
      </p:sp>
      <p:sp>
        <p:nvSpPr>
          <p:cNvPr id="7" name="Rectangle 2">
            <a:extLst>
              <a:ext uri="{FF2B5EF4-FFF2-40B4-BE49-F238E27FC236}">
                <a16:creationId xmlns:a16="http://schemas.microsoft.com/office/drawing/2014/main" id="{55D6C00D-DA48-2ED6-5F1C-40A590A8ABC9}"/>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39111788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82</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84</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87</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89</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GPU (=7 GPU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1087459622"/>
              </p:ext>
            </p:extLst>
          </p:nvPr>
        </p:nvGraphicFramePr>
        <p:xfrm>
          <a:off x="620704" y="2996952"/>
          <a:ext cx="10659872" cy="1981200"/>
        </p:xfrm>
        <a:graphic>
          <a:graphicData uri="http://schemas.openxmlformats.org/drawingml/2006/table">
            <a:tbl>
              <a:tblPr firstRow="1" bandRow="1">
                <a:tableStyleId>{5C22544A-7EE6-4342-B048-85BDC9FD1C3A}</a:tableStyleId>
              </a:tblPr>
              <a:tblGrid>
                <a:gridCol w="1695175">
                  <a:extLst>
                    <a:ext uri="{9D8B030D-6E8A-4147-A177-3AD203B41FA5}">
                      <a16:colId xmlns:a16="http://schemas.microsoft.com/office/drawing/2014/main" val="2424890197"/>
                    </a:ext>
                  </a:extLst>
                </a:gridCol>
                <a:gridCol w="3269203">
                  <a:extLst>
                    <a:ext uri="{9D8B030D-6E8A-4147-A177-3AD203B41FA5}">
                      <a16:colId xmlns:a16="http://schemas.microsoft.com/office/drawing/2014/main" val="2380934881"/>
                    </a:ext>
                  </a:extLst>
                </a:gridCol>
                <a:gridCol w="5695494">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2x </a:t>
                      </a:r>
                      <a:r>
                        <a:rPr lang="en-US" sz="2000" dirty="0" err="1"/>
                        <a:t>Cascadelake</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1x Skylake node (4x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4x </a:t>
                      </a:r>
                      <a:r>
                        <a:rPr lang="en-US" sz="2000" dirty="0" err="1"/>
                        <a:t>Icelake</a:t>
                      </a:r>
                      <a:r>
                        <a:rPr lang="en-US" sz="2000" dirty="0"/>
                        <a:t> (1x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1x </a:t>
                      </a:r>
                      <a:r>
                        <a:rPr lang="en-US" sz="2000" dirty="0" err="1"/>
                        <a:t>Icelake</a:t>
                      </a:r>
                      <a:r>
                        <a:rPr lang="en-US" sz="2000" dirty="0"/>
                        <a:t> (4x A100 GPUs)</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Containers:</a:t>
            </a:r>
            <a:br>
              <a:rPr lang="en-US" altLang="en-US" sz="3200" dirty="0"/>
            </a:br>
            <a:r>
              <a:rPr lang="en-US" altLang="en-US" sz="3200" dirty="0" err="1"/>
              <a:t>Apptainer</a:t>
            </a:r>
            <a:r>
              <a:rPr lang="en-US" altLang="en-US" sz="3200" dirty="0"/>
              <a:t> (Singularity)</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93</a:t>
            </a:fld>
            <a:endParaRPr lang="en-US"/>
          </a:p>
        </p:txBody>
      </p:sp>
    </p:spTree>
    <p:extLst>
      <p:ext uri="{BB962C8B-B14F-4D97-AF65-F5344CB8AC3E}">
        <p14:creationId xmlns:p14="http://schemas.microsoft.com/office/powerpoint/2010/main" val="35422517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94</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95</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96</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97</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809000"/>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For high-throughput computing</a:t>
            </a:r>
          </a:p>
          <a:p>
            <a:pPr marL="172800" lvl="2" indent="-324000">
              <a:buBlip>
                <a:blip r:embed="rId3"/>
              </a:buBlip>
            </a:pP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module load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atools</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/&lt;version&gt;</a:t>
            </a:r>
          </a:p>
          <a:p>
            <a:pPr marL="172800" lvl="2" indent="-324000">
              <a:buBlip>
                <a:blip r:embed="rId3"/>
              </a:buBlip>
            </a:pPr>
            <a:r>
              <a:rPr lang="en-US" altLang="zh-TW" sz="2200" dirty="0">
                <a:ea typeface="新細明體" panose="02020500000000000000" pitchFamily="18" charset="-120"/>
              </a:rPr>
              <a:t>VSC training: Workflows for Data Science</a:t>
            </a:r>
          </a:p>
          <a:p>
            <a:pPr marL="172800" lvl="2" indent="-324000">
              <a:buBlip>
                <a:blip r:embed="rId3"/>
              </a:buBlip>
            </a:pPr>
            <a:r>
              <a:rPr lang="en-US" altLang="zh-TW" sz="2200" dirty="0">
                <a:ea typeface="新細明體" panose="02020500000000000000" pitchFamily="18" charset="-120"/>
              </a:rPr>
              <a:t>Training material: </a:t>
            </a:r>
            <a:r>
              <a:rPr lang="en-US" altLang="zh-TW" sz="2200" dirty="0">
                <a:ea typeface="新細明體" panose="02020500000000000000" pitchFamily="18" charset="-120"/>
                <a:hlinkClick r:id="rId4"/>
              </a:rPr>
              <a:t>https://github.com/gjbex/Workflows-for-HPC</a:t>
            </a:r>
            <a:r>
              <a:rPr lang="en-US" altLang="zh-TW" sz="2200" dirty="0">
                <a:ea typeface="新細明體" panose="02020500000000000000" pitchFamily="18" charset="-120"/>
              </a:rPr>
              <a:t> </a:t>
            </a:r>
          </a:p>
          <a:p>
            <a:pPr marL="172800" lvl="2" indent="-324000">
              <a:buBlip>
                <a:blip r:embed="rId3"/>
              </a:buBlip>
            </a:pPr>
            <a:r>
              <a:rPr lang="en-US" altLang="zh-TW" sz="2200" dirty="0">
                <a:ea typeface="新細明體" panose="02020500000000000000" pitchFamily="18" charset="-120"/>
              </a:rPr>
              <a:t>User documentation: </a:t>
            </a:r>
            <a:r>
              <a:rPr lang="en-US" altLang="zh-TW" sz="2200" dirty="0">
                <a:ea typeface="新細明體" panose="02020500000000000000" pitchFamily="18" charset="-120"/>
                <a:hlinkClick r:id="rId5"/>
              </a:rPr>
              <a:t>https://atools.readthedocs.io/en/latest/</a:t>
            </a:r>
            <a:r>
              <a:rPr lang="en-US" altLang="zh-TW" sz="2200" dirty="0">
                <a:ea typeface="新細明體" panose="02020500000000000000" pitchFamily="18" charset="-120"/>
              </a:rPr>
              <a:t> </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FYI - </a:t>
            </a:r>
            <a:r>
              <a:rPr lang="en-US" sz="3200" dirty="0" err="1"/>
              <a:t>atools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a:t>
            </a:r>
            <a:r>
              <a:rPr lang="en-US" altLang="en-US" sz="2200"/>
              <a:t>, events (User Day):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98</a:t>
            </a:fld>
            <a:endParaRPr lang="en-US" dirty="0"/>
          </a:p>
        </p:txBody>
      </p:sp>
    </p:spTree>
    <p:extLst>
      <p:ext uri="{BB962C8B-B14F-4D97-AF65-F5344CB8AC3E}">
        <p14:creationId xmlns:p14="http://schemas.microsoft.com/office/powerpoint/2010/main" val="13009178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24.7|7.5|43.4"/>
</p:tagLst>
</file>

<file path=ppt/tags/tag4.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5.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D2AE0C-6D0B-4263-B7C4-F46CAED039CD}">
  <ds:schemaRefs>
    <ds:schemaRef ds:uri="http://schemas.microsoft.com/sharepoint/v4"/>
    <ds:schemaRef ds:uri="http://schemas.microsoft.com/office/infopath/2007/PartnerControls"/>
    <ds:schemaRef ds:uri="http://www.w3.org/XML/1998/namespace"/>
    <ds:schemaRef ds:uri="http://purl.org/dc/terms/"/>
    <ds:schemaRef ds:uri="http://purl.org/dc/elements/1.1/"/>
    <ds:schemaRef ds:uri="dba8b794-bc45-41c8-a8ad-34f212f94003"/>
    <ds:schemaRef ds:uri="http://schemas.microsoft.com/office/2006/metadata/properties"/>
    <ds:schemaRef ds:uri="http://purl.org/dc/dcmitype/"/>
    <ds:schemaRef ds:uri="http://schemas.microsoft.com/office/2006/documentManagement/types"/>
    <ds:schemaRef ds:uri="http://schemas.openxmlformats.org/package/2006/metadata/core-properties"/>
    <ds:schemaRef ds:uri="aff7d12c-bb71-4270-bd29-9c4d45ff3327"/>
  </ds:schemaRefs>
</ds:datastoreItem>
</file>

<file path=customXml/itemProps2.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3.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4.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5.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8592</Words>
  <Application>Microsoft Office PowerPoint</Application>
  <PresentationFormat>Widescreen</PresentationFormat>
  <Paragraphs>1362</Paragraphs>
  <Slides>99</Slides>
  <Notes>38</Notes>
  <HiddenSlides>1</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99</vt:i4>
      </vt:variant>
    </vt:vector>
  </HeadingPairs>
  <TitlesOfParts>
    <vt:vector size="118" baseType="lpstr">
      <vt:lpstr>新細明體</vt:lpstr>
      <vt:lpstr>72 Monospace</vt:lpstr>
      <vt:lpstr>Arial</vt:lpstr>
      <vt:lpstr>Arvo</vt:lpstr>
      <vt:lpstr>Calibri</vt:lpstr>
      <vt:lpstr>Calibri Light</vt:lpstr>
      <vt:lpstr>Consolas</vt:lpstr>
      <vt:lpstr>Courier New</vt:lpstr>
      <vt:lpstr>FlandersArtSans-Bold</vt:lpstr>
      <vt:lpstr>FlandersArtSans-Medium</vt:lpstr>
      <vt:lpstr>FlandersArtSans-Regular</vt:lpstr>
      <vt:lpstr>Open Sans Extrabold</vt:lpstr>
      <vt:lpstr>Roboto</vt:lpstr>
      <vt:lpstr>Times New Roman</vt:lpstr>
      <vt:lpstr>Trebuchet MS</vt:lpstr>
      <vt:lpstr>Wingdings</vt:lpstr>
      <vt:lpstr>VSC_Orange</vt:lpstr>
      <vt:lpstr>Office Theme</vt:lpstr>
      <vt:lpstr>1_Office Theme</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(KU Leuven) Storages</vt:lpstr>
      <vt:lpstr>ManGO</vt:lpstr>
      <vt:lpstr>Tier-2 credit system</vt:lpstr>
      <vt:lpstr>Tier-2 credit system – how to request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1587</cp:revision>
  <dcterms:created xsi:type="dcterms:W3CDTF">2012-07-10T07:57:57Z</dcterms:created>
  <dcterms:modified xsi:type="dcterms:W3CDTF">2025-09-30T06:29:33Z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